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6.xml" ContentType="application/vnd.openxmlformats-officedocument.presentationml.notesSlide+xml"/>
  <Override PartName="/ppt/embeddings/oleObject3.bin" ContentType="application/vnd.openxmlformats-officedocument.oleObject"/>
  <Override PartName="/ppt/notesSlides/notesSlide27.xml" ContentType="application/vnd.openxmlformats-officedocument.presentationml.notesSlide+xml"/>
  <Override PartName="/ppt/embeddings/oleObject4.bin" ContentType="application/vnd.openxmlformats-officedocument.oleObject"/>
  <Override PartName="/ppt/notesSlides/notesSlide28.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9.xml" ContentType="application/vnd.openxmlformats-officedocument.presentationml.notesSlide+xml"/>
  <Override PartName="/ppt/embeddings/oleObject8.bin" ContentType="application/vnd.openxmlformats-officedocument.oleObject"/>
  <Override PartName="/ppt/notesSlides/notesSlide3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33.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34.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35.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notesSlides/notesSlide36.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37.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38.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notesSlides/notesSlide39.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notesSlides/notesSlide40.xml" ContentType="application/vnd.openxmlformats-officedocument.presentationml.notesSlide+xml"/>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notesSlides/notesSlide41.xml" ContentType="application/vnd.openxmlformats-officedocument.presentationml.notesSlide+xml"/>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notesSlides/notesSlide42.xml" ContentType="application/vnd.openxmlformats-officedocument.presentationml.notesSlide+xml"/>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notesSlides/notesSlide43.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notesSlides/notesSlide44.xml" ContentType="application/vnd.openxmlformats-officedocument.presentationml.notesSlide+xml"/>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7"/>
  </p:notesMasterIdLst>
  <p:handoutMasterIdLst>
    <p:handoutMasterId r:id="rId98"/>
  </p:handoutMasterIdLst>
  <p:sldIdLst>
    <p:sldId id="606" r:id="rId2"/>
    <p:sldId id="256" r:id="rId3"/>
    <p:sldId id="565" r:id="rId4"/>
    <p:sldId id="566" r:id="rId5"/>
    <p:sldId id="567" r:id="rId6"/>
    <p:sldId id="568" r:id="rId7"/>
    <p:sldId id="569" r:id="rId8"/>
    <p:sldId id="570" r:id="rId9"/>
    <p:sldId id="571" r:id="rId10"/>
    <p:sldId id="619" r:id="rId11"/>
    <p:sldId id="620" r:id="rId12"/>
    <p:sldId id="608" r:id="rId13"/>
    <p:sldId id="609" r:id="rId14"/>
    <p:sldId id="610" r:id="rId15"/>
    <p:sldId id="617" r:id="rId16"/>
    <p:sldId id="611" r:id="rId17"/>
    <p:sldId id="612" r:id="rId18"/>
    <p:sldId id="613" r:id="rId19"/>
    <p:sldId id="614" r:id="rId20"/>
    <p:sldId id="615" r:id="rId21"/>
    <p:sldId id="616" r:id="rId22"/>
    <p:sldId id="618" r:id="rId23"/>
    <p:sldId id="573" r:id="rId24"/>
    <p:sldId id="574" r:id="rId25"/>
    <p:sldId id="576" r:id="rId26"/>
    <p:sldId id="595" r:id="rId27"/>
    <p:sldId id="596" r:id="rId28"/>
    <p:sldId id="597" r:id="rId29"/>
    <p:sldId id="598" r:id="rId30"/>
    <p:sldId id="599" r:id="rId31"/>
    <p:sldId id="600" r:id="rId32"/>
    <p:sldId id="601" r:id="rId33"/>
    <p:sldId id="602" r:id="rId34"/>
    <p:sldId id="603" r:id="rId35"/>
    <p:sldId id="604" r:id="rId36"/>
    <p:sldId id="605" r:id="rId37"/>
    <p:sldId id="607" r:id="rId38"/>
    <p:sldId id="622" r:id="rId39"/>
    <p:sldId id="624" r:id="rId40"/>
    <p:sldId id="625" r:id="rId41"/>
    <p:sldId id="626" r:id="rId42"/>
    <p:sldId id="629" r:id="rId43"/>
    <p:sldId id="632" r:id="rId44"/>
    <p:sldId id="630" r:id="rId45"/>
    <p:sldId id="631" r:id="rId46"/>
    <p:sldId id="633" r:id="rId47"/>
    <p:sldId id="635" r:id="rId48"/>
    <p:sldId id="634" r:id="rId49"/>
    <p:sldId id="636" r:id="rId50"/>
    <p:sldId id="637" r:id="rId51"/>
    <p:sldId id="446" r:id="rId52"/>
    <p:sldId id="447" r:id="rId53"/>
    <p:sldId id="448" r:id="rId54"/>
    <p:sldId id="449" r:id="rId55"/>
    <p:sldId id="450" r:id="rId56"/>
    <p:sldId id="451" r:id="rId57"/>
    <p:sldId id="452" r:id="rId58"/>
    <p:sldId id="453" r:id="rId59"/>
    <p:sldId id="454" r:id="rId60"/>
    <p:sldId id="455" r:id="rId61"/>
    <p:sldId id="456" r:id="rId62"/>
    <p:sldId id="457" r:id="rId63"/>
    <p:sldId id="458" r:id="rId64"/>
    <p:sldId id="459" r:id="rId65"/>
    <p:sldId id="460" r:id="rId66"/>
    <p:sldId id="461" r:id="rId67"/>
    <p:sldId id="462" r:id="rId68"/>
    <p:sldId id="463" r:id="rId69"/>
    <p:sldId id="464" r:id="rId70"/>
    <p:sldId id="465" r:id="rId71"/>
    <p:sldId id="466" r:id="rId72"/>
    <p:sldId id="467" r:id="rId73"/>
    <p:sldId id="621" r:id="rId74"/>
    <p:sldId id="478" r:id="rId75"/>
    <p:sldId id="516" r:id="rId76"/>
    <p:sldId id="514" r:id="rId77"/>
    <p:sldId id="518" r:id="rId78"/>
    <p:sldId id="519" r:id="rId79"/>
    <p:sldId id="521" r:id="rId80"/>
    <p:sldId id="520" r:id="rId81"/>
    <p:sldId id="508" r:id="rId82"/>
    <p:sldId id="509" r:id="rId83"/>
    <p:sldId id="510" r:id="rId84"/>
    <p:sldId id="473" r:id="rId85"/>
    <p:sldId id="474" r:id="rId86"/>
    <p:sldId id="513" r:id="rId87"/>
    <p:sldId id="484" r:id="rId88"/>
    <p:sldId id="485" r:id="rId89"/>
    <p:sldId id="486" r:id="rId90"/>
    <p:sldId id="487" r:id="rId91"/>
    <p:sldId id="557" r:id="rId92"/>
    <p:sldId id="558" r:id="rId93"/>
    <p:sldId id="559" r:id="rId94"/>
    <p:sldId id="489" r:id="rId95"/>
    <p:sldId id="561"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5653" autoAdjust="0"/>
  </p:normalViewPr>
  <p:slideViewPr>
    <p:cSldViewPr snapToGrid="0" snapToObjects="1">
      <p:cViewPr varScale="1">
        <p:scale>
          <a:sx n="63" d="100"/>
          <a:sy n="63" d="100"/>
        </p:scale>
        <p:origin x="-376"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image" Target="../media/image2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image" Target="../media/image3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emf"/><Relationship Id="rId2" Type="http://schemas.openxmlformats.org/officeDocument/2006/relationships/image" Target="../media/image30.emf"/><Relationship Id="rId3"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0.emf"/><Relationship Id="rId3" Type="http://schemas.openxmlformats.org/officeDocument/2006/relationships/image" Target="../media/image3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0.emf"/><Relationship Id="rId3" Type="http://schemas.openxmlformats.org/officeDocument/2006/relationships/image" Target="../media/image3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0.emf"/><Relationship Id="rId3" Type="http://schemas.openxmlformats.org/officeDocument/2006/relationships/image" Target="../media/image3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39.emf"/><Relationship Id="rId3"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Issue #1: may be an underlying </a:t>
            </a:r>
            <a:r>
              <a:rPr lang="en-US" sz="1200" b="0" i="0" u="none" strike="noStrike" kern="1200" baseline="0" dirty="0" err="1" smtClean="0">
                <a:solidFill>
                  <a:schemeClr val="tx1"/>
                </a:solidFill>
                <a:latin typeface="+mn-lt"/>
                <a:ea typeface="+mn-ea"/>
                <a:cs typeface="+mn-cs"/>
              </a:rPr>
              <a:t>comon</a:t>
            </a:r>
            <a:r>
              <a:rPr lang="en-US" sz="1200" b="0" i="0" u="none" strike="noStrike" kern="1200" baseline="0" dirty="0" smtClean="0">
                <a:solidFill>
                  <a:schemeClr val="tx1"/>
                </a:solidFill>
                <a:latin typeface="+mn-lt"/>
                <a:ea typeface="+mn-ea"/>
                <a:cs typeface="+mn-cs"/>
              </a:rPr>
              <a:t> cause</a:t>
            </a:r>
          </a:p>
          <a:p>
            <a:r>
              <a:rPr lang="en-US" sz="1200" b="0" i="0" u="none" strike="noStrike" kern="1200" baseline="0" dirty="0" smtClean="0">
                <a:solidFill>
                  <a:schemeClr val="tx1"/>
                </a:solidFill>
                <a:latin typeface="+mn-lt"/>
                <a:ea typeface="+mn-ea"/>
                <a:cs typeface="+mn-cs"/>
              </a:rPr>
              <a:t>Issue #2: probability of an event != probability of guilt or innocence. Why not? Any low probability event will eventually occur (e.g. someone winning the lottery).</a:t>
            </a:r>
          </a:p>
          <a:p>
            <a:r>
              <a:rPr lang="en-US" sz="1200" b="0" i="0" u="none" strike="noStrike" kern="1200" baseline="0" dirty="0" smtClean="0">
                <a:solidFill>
                  <a:schemeClr val="tx1"/>
                </a:solidFill>
                <a:latin typeface="+mn-lt"/>
                <a:ea typeface="+mn-ea"/>
                <a:cs typeface="+mn-cs"/>
              </a:rPr>
              <a:t>Need to compare probability of two SIDS against probability of two murders</a:t>
            </a:r>
          </a:p>
          <a:p>
            <a:r>
              <a:rPr lang="en-US" b="0" dirty="0" smtClean="0"/>
              <a:t>Clark spent 3 years in prison.</a:t>
            </a:r>
            <a:endParaRPr lang="en-US" b="0" dirty="0"/>
          </a:p>
        </p:txBody>
      </p:sp>
      <p:sp>
        <p:nvSpPr>
          <p:cNvPr id="4" name="Slide Number Placeholder 3"/>
          <p:cNvSpPr>
            <a:spLocks noGrp="1"/>
          </p:cNvSpPr>
          <p:nvPr>
            <p:ph type="sldNum" sz="quarter" idx="10"/>
          </p:nvPr>
        </p:nvSpPr>
        <p:spPr/>
        <p:txBody>
          <a:bodyPr/>
          <a:lstStyle/>
          <a:p>
            <a:fld id="{96F5A71B-BA24-424E-808D-00C995453344}" type="slidenum">
              <a:rPr lang="en-US" smtClean="0"/>
              <a:t>1</a:t>
            </a:fld>
            <a:endParaRPr lang="en-US"/>
          </a:p>
        </p:txBody>
      </p:sp>
    </p:spTree>
    <p:extLst>
      <p:ext uri="{BB962C8B-B14F-4D97-AF65-F5344CB8AC3E}">
        <p14:creationId xmlns:p14="http://schemas.microsoft.com/office/powerpoint/2010/main" val="3008213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26</a:t>
            </a:fld>
            <a:endParaRPr lang="en-US"/>
          </a:p>
        </p:txBody>
      </p:sp>
    </p:spTree>
    <p:extLst>
      <p:ext uri="{BB962C8B-B14F-4D97-AF65-F5344CB8AC3E}">
        <p14:creationId xmlns:p14="http://schemas.microsoft.com/office/powerpoint/2010/main" val="16241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27</a:t>
            </a:fld>
            <a:endParaRPr lang="en-US"/>
          </a:p>
        </p:txBody>
      </p:sp>
    </p:spTree>
    <p:extLst>
      <p:ext uri="{BB962C8B-B14F-4D97-AF65-F5344CB8AC3E}">
        <p14:creationId xmlns:p14="http://schemas.microsoft.com/office/powerpoint/2010/main" val="235133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30</a:t>
            </a:fld>
            <a:endParaRPr lang="en-US"/>
          </a:p>
        </p:txBody>
      </p:sp>
    </p:spTree>
    <p:extLst>
      <p:ext uri="{BB962C8B-B14F-4D97-AF65-F5344CB8AC3E}">
        <p14:creationId xmlns:p14="http://schemas.microsoft.com/office/powerpoint/2010/main" val="2704878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31</a:t>
            </a:fld>
            <a:endParaRPr lang="en-US"/>
          </a:p>
        </p:txBody>
      </p:sp>
    </p:spTree>
    <p:extLst>
      <p:ext uri="{BB962C8B-B14F-4D97-AF65-F5344CB8AC3E}">
        <p14:creationId xmlns:p14="http://schemas.microsoft.com/office/powerpoint/2010/main" val="95924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32</a:t>
            </a:fld>
            <a:endParaRPr lang="en-US"/>
          </a:p>
        </p:txBody>
      </p:sp>
    </p:spTree>
    <p:extLst>
      <p:ext uri="{BB962C8B-B14F-4D97-AF65-F5344CB8AC3E}">
        <p14:creationId xmlns:p14="http://schemas.microsoft.com/office/powerpoint/2010/main" val="220252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Sound familiar?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sense to me… requires you</a:t>
            </a:r>
            <a:r>
              <a:rPr lang="en-US" baseline="0" dirty="0" smtClean="0"/>
              <a:t> to really think about your </a:t>
            </a:r>
            <a:r>
              <a:rPr lang="en-US" baseline="0" dirty="0" err="1" smtClean="0"/>
              <a:t>problom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θ</a:t>
            </a:r>
            <a:r>
              <a:rPr lang="en-US" baseline="30000" dirty="0" smtClean="0"/>
              <a:t>* is distinct from </a:t>
            </a:r>
            <a:r>
              <a:rPr lang="en-US" dirty="0" err="1" smtClean="0"/>
              <a:t>θ</a:t>
            </a:r>
            <a:r>
              <a:rPr lang="en-US" baseline="30000" dirty="0" smtClean="0"/>
              <a:t> –</a:t>
            </a:r>
            <a:r>
              <a:rPr lang="en-US" baseline="0" dirty="0" smtClean="0"/>
              <a:t> it represents all values the parameters can take on rather than a single value.  -- average likelihood, or evidence. A sum for discrete </a:t>
            </a:r>
            <a:r>
              <a:rPr lang="en-US" dirty="0" err="1" smtClean="0"/>
              <a:t>θ</a:t>
            </a:r>
            <a:r>
              <a:rPr lang="en-US" baseline="30000" dirty="0" smtClean="0"/>
              <a:t>,</a:t>
            </a:r>
            <a:r>
              <a:rPr lang="en-US" baseline="0" dirty="0" smtClean="0"/>
              <a:t> an integral otherwise. </a:t>
            </a:r>
          </a:p>
          <a:p>
            <a:r>
              <a:rPr lang="en-US" baseline="0" dirty="0" smtClean="0"/>
              <a:t>            </a:t>
            </a:r>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337795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 helps us to asses credibility.</a:t>
            </a:r>
            <a:r>
              <a:rPr lang="en-US" baseline="0" dirty="0" smtClean="0"/>
              <a:t> Dot shows the mean of the predicted values.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380537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71433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714338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 !!! This is the importance of priors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714338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57</a:t>
            </a:fld>
            <a:endParaRPr lang="en-US"/>
          </a:p>
        </p:txBody>
      </p:sp>
    </p:spTree>
    <p:extLst>
      <p:ext uri="{BB962C8B-B14F-4D97-AF65-F5344CB8AC3E}">
        <p14:creationId xmlns:p14="http://schemas.microsoft.com/office/powerpoint/2010/main" val="3732650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3194892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67</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168305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76</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2295154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80</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81</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82</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83</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84</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(3/22/16 10:15) -----</a:t>
            </a:r>
          </a:p>
          <a:p>
            <a:r>
              <a:rPr lang="en-US"/>
              <a:t>residual confounding </a:t>
            </a:r>
          </a:p>
        </p:txBody>
      </p:sp>
      <p:sp>
        <p:nvSpPr>
          <p:cNvPr id="4" name="Slide Number Placeholder 3"/>
          <p:cNvSpPr>
            <a:spLocks noGrp="1"/>
          </p:cNvSpPr>
          <p:nvPr>
            <p:ph type="sldNum" sz="quarter" idx="10"/>
          </p:nvPr>
        </p:nvSpPr>
        <p:spPr/>
        <p:txBody>
          <a:bodyPr/>
          <a:lstStyle/>
          <a:p>
            <a:fld id="{FD66F34B-9C4D-8640-BB34-4C24A79C9FFB}" type="slidenum">
              <a:rPr lang="en-US" smtClean="0"/>
              <a:t>90</a:t>
            </a:fld>
            <a:endParaRPr lang="en-US"/>
          </a:p>
        </p:txBody>
      </p:sp>
    </p:spTree>
    <p:extLst>
      <p:ext uri="{BB962C8B-B14F-4D97-AF65-F5344CB8AC3E}">
        <p14:creationId xmlns:p14="http://schemas.microsoft.com/office/powerpoint/2010/main" val="696137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91</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92</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93</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 this a problem?</a:t>
            </a:r>
          </a:p>
        </p:txBody>
      </p:sp>
      <p:sp>
        <p:nvSpPr>
          <p:cNvPr id="4" name="Slide Number Placeholder 3"/>
          <p:cNvSpPr>
            <a:spLocks noGrp="1"/>
          </p:cNvSpPr>
          <p:nvPr>
            <p:ph type="sldNum" sz="quarter" idx="10"/>
          </p:nvPr>
        </p:nvSpPr>
        <p:spPr/>
        <p:txBody>
          <a:bodyPr/>
          <a:lstStyle/>
          <a:p>
            <a:fld id="{116FF122-A94F-7345-9DF4-33C22AD23AF7}" type="slidenum">
              <a:rPr lang="en-US" smtClean="0"/>
              <a:t>15</a:t>
            </a:fld>
            <a:endParaRPr lang="en-US"/>
          </a:p>
        </p:txBody>
      </p:sp>
    </p:spTree>
    <p:extLst>
      <p:ext uri="{BB962C8B-B14F-4D97-AF65-F5344CB8AC3E}">
        <p14:creationId xmlns:p14="http://schemas.microsoft.com/office/powerpoint/2010/main" val="338152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p>
          <a:p>
            <a:pPr marL="0" indent="0">
              <a:buNone/>
            </a:pPr>
            <a:r>
              <a:rPr lang="en-US" altLang="zh-CN" sz="1200" dirty="0" smtClean="0">
                <a:solidFill>
                  <a:schemeClr val="tx1"/>
                </a:solidFill>
              </a:rPr>
              <a:t>Start with </a:t>
            </a:r>
            <a:r>
              <a:rPr lang="en-US" altLang="zh-CN" sz="1200" i="1" dirty="0" smtClean="0">
                <a:solidFill>
                  <a:schemeClr val="tx1"/>
                </a:solidFill>
              </a:rPr>
              <a:t>process </a:t>
            </a:r>
            <a:r>
              <a:rPr lang="en-US" altLang="zh-CN" sz="1200" dirty="0" smtClean="0">
                <a:solidFill>
                  <a:schemeClr val="tx1"/>
                </a:solidFill>
              </a:rPr>
              <a:t>data and analysis, </a:t>
            </a:r>
            <a:r>
              <a:rPr lang="en-US" altLang="zh-CN" sz="1200" i="1" dirty="0" smtClean="0">
                <a:solidFill>
                  <a:schemeClr val="tx1"/>
                </a:solidFill>
              </a:rPr>
              <a:t>only then </a:t>
            </a:r>
            <a:r>
              <a:rPr lang="en-US" altLang="zh-CN" sz="1200" dirty="0" smtClean="0">
                <a:solidFill>
                  <a:schemeClr val="tx1"/>
                </a:solidFill>
              </a:rPr>
              <a:t>explore </a:t>
            </a:r>
            <a:r>
              <a:rPr lang="en-US" altLang="zh-CN" sz="1200" i="1" dirty="0" smtClean="0">
                <a:solidFill>
                  <a:schemeClr val="tx1"/>
                </a:solidFill>
              </a:rPr>
              <a:t>frequency</a:t>
            </a:r>
            <a:r>
              <a:rPr lang="en-US" altLang="zh-CN" sz="1200" dirty="0" smtClean="0">
                <a:solidFill>
                  <a:schemeClr val="tx1"/>
                </a:solidFill>
              </a:rPr>
              <a:t> data and analysis</a:t>
            </a:r>
            <a:endParaRPr lang="en-US" altLang="zh-CN" sz="1200" i="1" dirty="0" smtClean="0">
              <a:solidFill>
                <a:schemeClr val="tx1"/>
              </a:solidFill>
            </a:endParaRPr>
          </a:p>
          <a:p>
            <a:pPr marL="0" indent="0">
              <a:buNone/>
            </a:pPr>
            <a:r>
              <a:rPr lang="en-US" sz="1200" dirty="0" smtClean="0">
                <a:solidFill>
                  <a:srgbClr val="000000"/>
                </a:solidFill>
              </a:rPr>
              <a:t>Interpreting results must be done with respect to real world expectations about the population</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48841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3/22/16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3/22/16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3/22/16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2.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3.bin"/><Relationship Id="rId5" Type="http://schemas.openxmlformats.org/officeDocument/2006/relationships/image" Target="../media/image1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4.bin"/><Relationship Id="rId5"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5.bin"/><Relationship Id="rId5" Type="http://schemas.openxmlformats.org/officeDocument/2006/relationships/image" Target="../media/image14.emf"/><Relationship Id="rId6" Type="http://schemas.openxmlformats.org/officeDocument/2006/relationships/oleObject" Target="../embeddings/oleObject6.bin"/><Relationship Id="rId7" Type="http://schemas.openxmlformats.org/officeDocument/2006/relationships/image" Target="../media/image1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8.bin"/><Relationship Id="rId5" Type="http://schemas.openxmlformats.org/officeDocument/2006/relationships/image" Target="../media/image1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9.bin"/><Relationship Id="rId5" Type="http://schemas.openxmlformats.org/officeDocument/2006/relationships/image" Target="../media/image17.emf"/><Relationship Id="rId6" Type="http://schemas.openxmlformats.org/officeDocument/2006/relationships/oleObject" Target="../embeddings/oleObject10.bin"/><Relationship Id="rId7" Type="http://schemas.openxmlformats.org/officeDocument/2006/relationships/image" Target="../media/image18.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1.bin"/><Relationship Id="rId5" Type="http://schemas.openxmlformats.org/officeDocument/2006/relationships/image" Target="../media/image19.emf"/><Relationship Id="rId6" Type="http://schemas.openxmlformats.org/officeDocument/2006/relationships/oleObject" Target="../embeddings/oleObject12.bin"/><Relationship Id="rId7" Type="http://schemas.openxmlformats.org/officeDocument/2006/relationships/image" Target="../media/image20.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13.bin"/><Relationship Id="rId5" Type="http://schemas.openxmlformats.org/officeDocument/2006/relationships/image" Target="../media/image19.emf"/><Relationship Id="rId6" Type="http://schemas.openxmlformats.org/officeDocument/2006/relationships/oleObject" Target="../embeddings/oleObject14.bin"/><Relationship Id="rId7" Type="http://schemas.openxmlformats.org/officeDocument/2006/relationships/image" Target="../media/image20.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5.bin"/><Relationship Id="rId5" Type="http://schemas.openxmlformats.org/officeDocument/2006/relationships/image" Target="../media/image19.emf"/><Relationship Id="rId6" Type="http://schemas.openxmlformats.org/officeDocument/2006/relationships/oleObject" Target="../embeddings/oleObject16.bin"/><Relationship Id="rId7" Type="http://schemas.openxmlformats.org/officeDocument/2006/relationships/image" Target="../media/image2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22.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3.emf"/><Relationship Id="rId5" Type="http://schemas.openxmlformats.org/officeDocument/2006/relationships/oleObject" Target="../embeddings/oleObject19.bin"/><Relationship Id="rId6" Type="http://schemas.openxmlformats.org/officeDocument/2006/relationships/image" Target="../media/image24.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5.emf"/><Relationship Id="rId5" Type="http://schemas.openxmlformats.org/officeDocument/2006/relationships/oleObject" Target="../embeddings/oleObject21.bin"/><Relationship Id="rId6" Type="http://schemas.openxmlformats.org/officeDocument/2006/relationships/image" Target="../media/image24.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2.bin"/><Relationship Id="rId5" Type="http://schemas.openxmlformats.org/officeDocument/2006/relationships/image" Target="../media/image26.emf"/><Relationship Id="rId6" Type="http://schemas.openxmlformats.org/officeDocument/2006/relationships/oleObject" Target="../embeddings/oleObject23.bin"/><Relationship Id="rId7" Type="http://schemas.openxmlformats.org/officeDocument/2006/relationships/image" Target="../media/image17.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24.bin"/><Relationship Id="rId5" Type="http://schemas.openxmlformats.org/officeDocument/2006/relationships/image" Target="../media/image19.emf"/><Relationship Id="rId6" Type="http://schemas.openxmlformats.org/officeDocument/2006/relationships/oleObject" Target="../embeddings/oleObject25.bin"/><Relationship Id="rId7" Type="http://schemas.openxmlformats.org/officeDocument/2006/relationships/image" Target="../media/image20.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27.wmf"/><Relationship Id="rId5" Type="http://schemas.openxmlformats.org/officeDocument/2006/relationships/oleObject" Target="../embeddings/oleObject27.bin"/><Relationship Id="rId6" Type="http://schemas.openxmlformats.org/officeDocument/2006/relationships/image" Target="../media/image28.wmf"/><Relationship Id="rId7" Type="http://schemas.openxmlformats.org/officeDocument/2006/relationships/oleObject" Target="../embeddings/oleObject28.bin"/><Relationship Id="rId8" Type="http://schemas.openxmlformats.org/officeDocument/2006/relationships/image" Target="../media/image29.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29.bin"/><Relationship Id="rId5" Type="http://schemas.openxmlformats.org/officeDocument/2006/relationships/image" Target="../media/image30.emf"/><Relationship Id="rId6" Type="http://schemas.openxmlformats.org/officeDocument/2006/relationships/oleObject" Target="../embeddings/oleObject30.bin"/><Relationship Id="rId7" Type="http://schemas.openxmlformats.org/officeDocument/2006/relationships/image" Target="../media/image31.emf"/><Relationship Id="rId8" Type="http://schemas.openxmlformats.org/officeDocument/2006/relationships/oleObject" Target="../embeddings/oleObject31.bin"/><Relationship Id="rId9" Type="http://schemas.openxmlformats.org/officeDocument/2006/relationships/image" Target="../media/image32.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32.bin"/><Relationship Id="rId5" Type="http://schemas.openxmlformats.org/officeDocument/2006/relationships/image" Target="../media/image33.emf"/><Relationship Id="rId6" Type="http://schemas.openxmlformats.org/officeDocument/2006/relationships/oleObject" Target="../embeddings/oleObject33.bin"/><Relationship Id="rId7" Type="http://schemas.openxmlformats.org/officeDocument/2006/relationships/image" Target="../media/image30.emf"/><Relationship Id="rId8" Type="http://schemas.openxmlformats.org/officeDocument/2006/relationships/oleObject" Target="../embeddings/oleObject34.bin"/><Relationship Id="rId9" Type="http://schemas.openxmlformats.org/officeDocument/2006/relationships/image" Target="../media/image3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35.bin"/><Relationship Id="rId5" Type="http://schemas.openxmlformats.org/officeDocument/2006/relationships/image" Target="../media/image35.emf"/><Relationship Id="rId6" Type="http://schemas.openxmlformats.org/officeDocument/2006/relationships/oleObject" Target="../embeddings/oleObject36.bin"/><Relationship Id="rId7" Type="http://schemas.openxmlformats.org/officeDocument/2006/relationships/image" Target="../media/image30.emf"/><Relationship Id="rId8" Type="http://schemas.openxmlformats.org/officeDocument/2006/relationships/oleObject" Target="../embeddings/oleObject37.bin"/><Relationship Id="rId9" Type="http://schemas.openxmlformats.org/officeDocument/2006/relationships/image" Target="../media/image34.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38.bin"/><Relationship Id="rId5" Type="http://schemas.openxmlformats.org/officeDocument/2006/relationships/image" Target="../media/image36.emf"/><Relationship Id="rId6" Type="http://schemas.openxmlformats.org/officeDocument/2006/relationships/oleObject" Target="../embeddings/oleObject39.bin"/><Relationship Id="rId7" Type="http://schemas.openxmlformats.org/officeDocument/2006/relationships/image" Target="../media/image30.emf"/><Relationship Id="rId8" Type="http://schemas.openxmlformats.org/officeDocument/2006/relationships/oleObject" Target="../embeddings/oleObject40.bin"/><Relationship Id="rId9" Type="http://schemas.openxmlformats.org/officeDocument/2006/relationships/image" Target="../media/image34.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41.bin"/><Relationship Id="rId5" Type="http://schemas.openxmlformats.org/officeDocument/2006/relationships/image" Target="../media/image37.emf"/><Relationship Id="rId6" Type="http://schemas.openxmlformats.org/officeDocument/2006/relationships/oleObject" Target="../embeddings/oleObject42.bin"/><Relationship Id="rId7" Type="http://schemas.openxmlformats.org/officeDocument/2006/relationships/image" Target="../media/image30.emf"/><Relationship Id="rId8" Type="http://schemas.openxmlformats.org/officeDocument/2006/relationships/oleObject" Target="../embeddings/oleObject43.bin"/><Relationship Id="rId9" Type="http://schemas.openxmlformats.org/officeDocument/2006/relationships/image" Target="../media/image34.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44.bin"/><Relationship Id="rId5" Type="http://schemas.openxmlformats.org/officeDocument/2006/relationships/image" Target="../media/image38.emf"/><Relationship Id="rId6" Type="http://schemas.openxmlformats.org/officeDocument/2006/relationships/oleObject" Target="../embeddings/oleObject45.bin"/><Relationship Id="rId7" Type="http://schemas.openxmlformats.org/officeDocument/2006/relationships/image" Target="../media/image39.emf"/><Relationship Id="rId8" Type="http://schemas.openxmlformats.org/officeDocument/2006/relationships/oleObject" Target="../embeddings/oleObject46.bin"/><Relationship Id="rId9" Type="http://schemas.openxmlformats.org/officeDocument/2006/relationships/image" Target="../media/image40.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47.bin"/><Relationship Id="rId5" Type="http://schemas.openxmlformats.org/officeDocument/2006/relationships/image" Target="../media/image41.emf"/><Relationship Id="rId6" Type="http://schemas.openxmlformats.org/officeDocument/2006/relationships/oleObject" Target="../embeddings/oleObject48.bin"/><Relationship Id="rId7" Type="http://schemas.openxmlformats.org/officeDocument/2006/relationships/image" Target="../media/image39.emf"/><Relationship Id="rId8" Type="http://schemas.openxmlformats.org/officeDocument/2006/relationships/oleObject" Target="../embeddings/oleObject49.bin"/><Relationship Id="rId9" Type="http://schemas.openxmlformats.org/officeDocument/2006/relationships/image" Target="../media/image42.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from last class</a:t>
            </a:r>
            <a:endParaRPr lang="en-US" dirty="0"/>
          </a:p>
        </p:txBody>
      </p:sp>
      <p:sp>
        <p:nvSpPr>
          <p:cNvPr id="3" name="Content Placeholder 2"/>
          <p:cNvSpPr>
            <a:spLocks noGrp="1"/>
          </p:cNvSpPr>
          <p:nvPr>
            <p:ph idx="1"/>
          </p:nvPr>
        </p:nvSpPr>
        <p:spPr/>
        <p:txBody>
          <a:bodyPr>
            <a:normAutofit lnSpcReduction="10000"/>
          </a:bodyPr>
          <a:lstStyle/>
          <a:p>
            <a:r>
              <a:rPr lang="en-US" dirty="0" smtClean="0"/>
              <a:t>Sally Clark’s 1</a:t>
            </a:r>
            <a:r>
              <a:rPr lang="en-US" baseline="30000" dirty="0" smtClean="0"/>
              <a:t>st</a:t>
            </a:r>
            <a:r>
              <a:rPr lang="en-US" dirty="0" smtClean="0"/>
              <a:t> son died in 1996, as a result of SIDS</a:t>
            </a:r>
          </a:p>
          <a:p>
            <a:r>
              <a:rPr lang="en-US" dirty="0" smtClean="0"/>
              <a:t>Her 2</a:t>
            </a:r>
            <a:r>
              <a:rPr lang="en-US" baseline="30000" dirty="0" smtClean="0"/>
              <a:t>nd</a:t>
            </a:r>
            <a:r>
              <a:rPr lang="en-US" dirty="0" smtClean="0"/>
              <a:t> son died in 1999, also as a result of SIDS</a:t>
            </a:r>
          </a:p>
          <a:p>
            <a:endParaRPr lang="en-US" dirty="0"/>
          </a:p>
          <a:p>
            <a:r>
              <a:rPr lang="en-US" dirty="0" smtClean="0"/>
              <a:t>Prosecutors argued too unlikely to both be SIDS, must be murder.</a:t>
            </a:r>
          </a:p>
          <a:p>
            <a:pPr lvl="1"/>
            <a:r>
              <a:rPr lang="en-US" dirty="0" smtClean="0"/>
              <a:t>Chance of SIDS = 1/8,543 so chance of 2 deaths = 1/(8,543*8,543)  (</a:t>
            </a:r>
            <a:r>
              <a:rPr lang="en-US" dirty="0" err="1" smtClean="0"/>
              <a:t>approx</a:t>
            </a:r>
            <a:r>
              <a:rPr lang="en-US" dirty="0" smtClean="0"/>
              <a:t> 1 in 73 million)</a:t>
            </a:r>
          </a:p>
          <a:p>
            <a:pPr lvl="1"/>
            <a:r>
              <a:rPr lang="en-US" dirty="0" smtClean="0"/>
              <a:t>What’s wrong with this?</a:t>
            </a:r>
            <a:endParaRPr lang="en-US" dirty="0"/>
          </a:p>
        </p:txBody>
      </p:sp>
      <p:sp>
        <p:nvSpPr>
          <p:cNvPr id="4" name="TextBox 3"/>
          <p:cNvSpPr txBox="1"/>
          <p:nvPr/>
        </p:nvSpPr>
        <p:spPr>
          <a:xfrm>
            <a:off x="2208362" y="6599142"/>
            <a:ext cx="184666" cy="369332"/>
          </a:xfrm>
          <a:prstGeom prst="rect">
            <a:avLst/>
          </a:prstGeom>
          <a:noFill/>
        </p:spPr>
        <p:txBody>
          <a:bodyPr wrap="none" rtlCol="0">
            <a:spAutoFit/>
          </a:bodyPr>
          <a:lstStyle/>
          <a:p>
            <a:endParaRPr lang="en-US" dirty="0"/>
          </a:p>
        </p:txBody>
      </p:sp>
      <p:sp>
        <p:nvSpPr>
          <p:cNvPr id="5" name="TextBox 4"/>
          <p:cNvSpPr txBox="1"/>
          <p:nvPr/>
        </p:nvSpPr>
        <p:spPr>
          <a:xfrm>
            <a:off x="1104181" y="6709588"/>
            <a:ext cx="184666" cy="369332"/>
          </a:xfrm>
          <a:prstGeom prst="rect">
            <a:avLst/>
          </a:prstGeom>
          <a:noFill/>
        </p:spPr>
        <p:txBody>
          <a:bodyPr wrap="none" rtlCol="0">
            <a:spAutoFit/>
          </a:bodyPr>
          <a:lstStyle/>
          <a:p>
            <a:endParaRPr lang="en-US" dirty="0"/>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57229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Flaws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dirty="0" smtClean="0"/>
              <a:t>Doesn’t take prior knowledge into account</a:t>
            </a:r>
          </a:p>
          <a:p>
            <a:r>
              <a:rPr lang="en-US" dirty="0" smtClean="0"/>
              <a:t>Based on assumed ‘average’ sample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7514295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flaws</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3863870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Potential Errors</a:t>
            </a:r>
            <a:endParaRPr lang="en-US" dirty="0"/>
          </a:p>
        </p:txBody>
      </p:sp>
      <p:graphicFrame>
        <p:nvGraphicFramePr>
          <p:cNvPr id="7" name="Group 37"/>
          <p:cNvGraphicFramePr>
            <a:graphicFrameLocks noGrp="1"/>
          </p:cNvGraphicFramePr>
          <p:nvPr>
            <p:extLst>
              <p:ext uri="{D42A27DB-BD31-4B8C-83A1-F6EECF244321}">
                <p14:modId xmlns:p14="http://schemas.microsoft.com/office/powerpoint/2010/main" val="2347744984"/>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6724207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134566439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34274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680764101"/>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24647900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32412"/>
            <a:ext cx="6280441" cy="990107"/>
          </a:xfrm>
        </p:spPr>
        <p:txBody>
          <a:bodyPr/>
          <a:lstStyle/>
          <a:p>
            <a:r>
              <a:rPr lang="en-US" dirty="0" smtClean="0"/>
              <a:t>Type II errors (failure to detect difference) also caused by small effect size</a:t>
            </a:r>
            <a:endParaRPr lang="en-US" dirty="0"/>
          </a:p>
        </p:txBody>
      </p:sp>
      <p:pic>
        <p:nvPicPr>
          <p:cNvPr id="4" name="Picture 3"/>
          <p:cNvPicPr>
            <a:picLocks noChangeAspect="1"/>
          </p:cNvPicPr>
          <p:nvPr/>
        </p:nvPicPr>
        <p:blipFill>
          <a:blip r:embed="rId3"/>
          <a:stretch>
            <a:fillRect/>
          </a:stretch>
        </p:blipFill>
        <p:spPr>
          <a:xfrm>
            <a:off x="2146300" y="159385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20876190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80533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34471947"/>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42298038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775813606"/>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532483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39964616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Bayesian Reasoning &amp; Regression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4041753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874395105"/>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2985532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2105338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sz="2400" dirty="0" smtClean="0">
                <a:solidFill>
                  <a:srgbClr val="000000"/>
                </a:solidFill>
              </a:rPr>
              <a:t>Potential Pitfalls typically leading to Type I errors</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smtClean="0"/>
              <a:t>]</a:t>
            </a:r>
          </a:p>
          <a:p>
            <a:pPr lvl="1"/>
            <a:r>
              <a:rPr lang="en-US" sz="1800" dirty="0"/>
              <a:t>Lack of careful data exploration (charts &amp; summarization) [Hart</a:t>
            </a:r>
            <a:r>
              <a:rPr lang="en-US" sz="1800" dirty="0" smtClean="0"/>
              <a:t>]</a:t>
            </a:r>
            <a:endParaRPr lang="en-US" sz="1800" dirty="0"/>
          </a:p>
          <a:p>
            <a:pPr marL="0" indent="0">
              <a:buNone/>
            </a:pPr>
            <a:r>
              <a:rPr lang="en-US" sz="2400" dirty="0" smtClean="0"/>
              <a:t>Potential Pitfalls leading to Type II Errors</a:t>
            </a:r>
          </a:p>
          <a:p>
            <a:pPr lvl="1"/>
            <a:r>
              <a:rPr lang="en-US" sz="1800" dirty="0" smtClean="0"/>
              <a:t>Low </a:t>
            </a:r>
            <a:r>
              <a:rPr lang="en-US" sz="1800" dirty="0"/>
              <a:t>power (probability of rejecting a false </a:t>
            </a:r>
            <a:r>
              <a:rPr lang="en-US" sz="1800" dirty="0" smtClean="0"/>
              <a:t>hypothesis i.e. Type II errors) </a:t>
            </a:r>
            <a:r>
              <a:rPr lang="en-US" sz="1800" dirty="0"/>
              <a:t>in studies [</a:t>
            </a:r>
            <a:r>
              <a:rPr lang="en-US" sz="1800" dirty="0" err="1"/>
              <a:t>Colquhuon</a:t>
            </a:r>
            <a:r>
              <a:rPr lang="en-US" sz="1800"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0694922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Hypothesis Testing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was 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11976331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84477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25466793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
        <p:nvSpPr>
          <p:cNvPr id="6" name="TextBox 5"/>
          <p:cNvSpPr txBox="1"/>
          <p:nvPr/>
        </p:nvSpPr>
        <p:spPr>
          <a:xfrm>
            <a:off x="7420639" y="2642634"/>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36932819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endParaRPr lang="en-US" dirty="0" smtClean="0"/>
          </a:p>
        </p:txBody>
      </p:sp>
    </p:spTree>
    <p:extLst>
      <p:ext uri="{BB962C8B-B14F-4D97-AF65-F5344CB8AC3E}">
        <p14:creationId xmlns:p14="http://schemas.microsoft.com/office/powerpoint/2010/main" val="30531616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Example</a:t>
            </a:r>
            <a:endParaRPr lang="en-US" dirty="0"/>
          </a:p>
        </p:txBody>
      </p:sp>
      <p:pic>
        <p:nvPicPr>
          <p:cNvPr id="7" name="Content Placeholder 6" descr="Screen Shot 2016-03-10 at 2.11.43 PM.png"/>
          <p:cNvPicPr>
            <a:picLocks noGrp="1" noChangeAspect="1"/>
          </p:cNvPicPr>
          <p:nvPr>
            <p:ph idx="1"/>
          </p:nvPr>
        </p:nvPicPr>
        <p:blipFill>
          <a:blip r:embed="rId2">
            <a:extLst>
              <a:ext uri="{28A0092B-C50C-407E-A947-70E740481C1C}">
                <a14:useLocalDpi xmlns:a14="http://schemas.microsoft.com/office/drawing/2010/main" val="0"/>
              </a:ext>
            </a:extLst>
          </a:blip>
          <a:srcRect t="1913" b="1913"/>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8" name="Rectangle 7"/>
          <p:cNvSpPr/>
          <p:nvPr/>
        </p:nvSpPr>
        <p:spPr>
          <a:xfrm>
            <a:off x="1128943" y="1477821"/>
            <a:ext cx="4083169" cy="369332"/>
          </a:xfrm>
          <a:prstGeom prst="rect">
            <a:avLst/>
          </a:prstGeom>
        </p:spPr>
        <p:txBody>
          <a:bodyPr wrap="none">
            <a:spAutoFit/>
          </a:bodyPr>
          <a:lstStyle/>
          <a:p>
            <a:r>
              <a:rPr lang="en-US" dirty="0"/>
              <a:t>http://</a:t>
            </a:r>
            <a:r>
              <a:rPr lang="en-US" dirty="0" err="1"/>
              <a:t>www.cabreastcancer.org</a:t>
            </a:r>
            <a:r>
              <a:rPr lang="en-US" dirty="0"/>
              <a:t>/causes/#</a:t>
            </a:r>
          </a:p>
        </p:txBody>
      </p:sp>
    </p:spTree>
    <p:extLst>
      <p:ext uri="{BB962C8B-B14F-4D97-AF65-F5344CB8AC3E}">
        <p14:creationId xmlns:p14="http://schemas.microsoft.com/office/powerpoint/2010/main" val="15723616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a:t>
            </a:r>
            <a:r>
              <a:rPr lang="en-US" dirty="0" err="1" smtClean="0"/>
              <a:t>Vs</a:t>
            </a:r>
            <a:r>
              <a:rPr lang="en-US" dirty="0" smtClean="0"/>
              <a:t> Statistical Approaches</a:t>
            </a:r>
            <a:endParaRPr lang="en-US" dirty="0"/>
          </a:p>
        </p:txBody>
      </p:sp>
      <p:sp>
        <p:nvSpPr>
          <p:cNvPr id="3" name="Text Placeholder 2"/>
          <p:cNvSpPr>
            <a:spLocks noGrp="1"/>
          </p:cNvSpPr>
          <p:nvPr>
            <p:ph type="body" idx="1"/>
          </p:nvPr>
        </p:nvSpPr>
        <p:spPr/>
        <p:txBody>
          <a:bodyPr/>
          <a:lstStyle/>
          <a:p>
            <a:r>
              <a:rPr lang="en-US" dirty="0" smtClean="0"/>
              <a:t>Formalizing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3/22/16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6968080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551958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41554990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things to beware of </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What structures DAG can/cannot represent (e.g. time series and feedback)</a:t>
            </a:r>
          </a:p>
          <a:p>
            <a:endParaRPr lang="en-US" dirty="0"/>
          </a:p>
        </p:txBody>
      </p:sp>
    </p:spTree>
    <p:extLst>
      <p:ext uri="{BB962C8B-B14F-4D97-AF65-F5344CB8AC3E}">
        <p14:creationId xmlns:p14="http://schemas.microsoft.com/office/powerpoint/2010/main" val="716619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that one event is dependent on one or more other events in some way (at least some of the time)</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7103333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i="1" dirty="0" smtClean="0"/>
              <a:t>Assuming </a:t>
            </a:r>
            <a:r>
              <a:rPr lang="en-US" dirty="0" smtClean="0"/>
              <a:t>you have measured the right variables, a scatterplot/correlation can sometimes show that such a relationship exists (but not what the direction of the relationship is)</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17834176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typical of ‘frequency’ reasoning, are susceptible to error, and give limited information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19121184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are limited, and based on frequency data</a:t>
            </a:r>
          </a:p>
          <a:p>
            <a:r>
              <a:rPr lang="en-US" dirty="0" smtClean="0"/>
              <a:t>A </a:t>
            </a:r>
            <a:r>
              <a:rPr lang="en-US" i="1" dirty="0" smtClean="0"/>
              <a:t>theory </a:t>
            </a:r>
            <a:r>
              <a:rPr lang="en-US" dirty="0" smtClean="0"/>
              <a:t>of the world (process data) can improve the quality of your results and give </a:t>
            </a:r>
            <a:r>
              <a:rPr lang="en-US" i="1" dirty="0" smtClean="0"/>
              <a:t>probabilities </a:t>
            </a:r>
            <a:r>
              <a:rPr lang="en-US" dirty="0" smtClean="0"/>
              <a:t>rather than yes/no results</a:t>
            </a:r>
            <a:endParaRPr lang="en-US" i="1"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565125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Causality</a:t>
            </a:r>
            <a:br>
              <a:rPr lang="en-US" dirty="0"/>
            </a:b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3/22/16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7032198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book ,wrong language</a:t>
            </a:r>
            <a:endParaRPr lang="en-US" dirty="0"/>
          </a:p>
        </p:txBody>
      </p:sp>
      <p:pic>
        <p:nvPicPr>
          <p:cNvPr id="7" name="Content Placeholder 6"/>
          <p:cNvPicPr>
            <a:picLocks noGrp="1" noChangeAspect="1"/>
          </p:cNvPicPr>
          <p:nvPr>
            <p:ph idx="1"/>
          </p:nvPr>
        </p:nvPicPr>
        <p:blipFill>
          <a:blip r:embed="rId2"/>
          <a:srcRect l="-49160" r="-4916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17275931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pPr lvl="1"/>
            <a:r>
              <a:rPr lang="en-US" dirty="0" smtClean="0"/>
              <a:t>Measurement scales</a:t>
            </a:r>
          </a:p>
          <a:p>
            <a:pPr lvl="1"/>
            <a:r>
              <a:rPr lang="en-US" dirty="0" smtClean="0"/>
              <a:t>Variables to be predicted</a:t>
            </a:r>
          </a:p>
          <a:p>
            <a:pPr lvl="1"/>
            <a:r>
              <a:rPr lang="en-US" dirty="0" smtClean="0"/>
              <a:t>Predictors</a:t>
            </a:r>
          </a:p>
          <a:p>
            <a:pPr lvl="1"/>
            <a:endParaRPr lang="en-US" dirty="0"/>
          </a:p>
          <a:p>
            <a:pPr marL="228600" lvl="1" indent="0">
              <a:buNone/>
            </a:pPr>
            <a:r>
              <a:rPr lang="en-US" dirty="0" smtClean="0"/>
              <a:t>Example: weight given height</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41407336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1818685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pPr lvl="1"/>
            <a:r>
              <a:rPr lang="en-US" dirty="0" smtClean="0"/>
              <a:t>graphical model </a:t>
            </a:r>
          </a:p>
          <a:p>
            <a:pPr lvl="1"/>
            <a:r>
              <a:rPr lang="en-US" dirty="0" smtClean="0"/>
              <a:t>appropriate theoretical underpinnings</a:t>
            </a:r>
          </a:p>
          <a:p>
            <a:pPr lvl="1"/>
            <a:r>
              <a:rPr lang="en-US" dirty="0" smtClean="0"/>
              <a:t>Example:</a:t>
            </a:r>
            <a:r>
              <a:rPr lang="en-US" dirty="0"/>
              <a:t> </a:t>
            </a:r>
            <a:r>
              <a:rPr lang="en-US" dirty="0" err="1" smtClean="0"/>
              <a:t>ŷ</a:t>
            </a:r>
            <a:r>
              <a:rPr lang="en-US" dirty="0" smtClean="0"/>
              <a:t> = β</a:t>
            </a:r>
            <a:r>
              <a:rPr lang="en-US" baseline="-25000" dirty="0" smtClean="0"/>
              <a:t>1</a:t>
            </a:r>
            <a:r>
              <a:rPr lang="en-US" dirty="0" smtClean="0"/>
              <a:t>x+β</a:t>
            </a:r>
            <a:r>
              <a:rPr lang="en-US" baseline="-25000" dirty="0" smtClean="0"/>
              <a:t>0</a:t>
            </a:r>
            <a:r>
              <a:rPr lang="en-US" dirty="0" smtClean="0"/>
              <a:t> and y ~ normal(</a:t>
            </a:r>
            <a:r>
              <a:rPr lang="en-US" dirty="0" err="1" smtClean="0"/>
              <a:t>ŷ</a:t>
            </a:r>
            <a:r>
              <a:rPr lang="en-US" dirty="0" smtClean="0"/>
              <a:t>, </a:t>
            </a:r>
            <a:r>
              <a:rPr lang="en-US" dirty="0" err="1" smtClean="0"/>
              <a:t>σ</a:t>
            </a:r>
            <a:r>
              <a:rPr lang="en-US" dirty="0" smtClean="0"/>
              <a:t>)</a:t>
            </a:r>
          </a:p>
          <a:p>
            <a:pPr lvl="2"/>
            <a:r>
              <a:rPr lang="en-US" dirty="0" smtClean="0"/>
              <a:t>Where </a:t>
            </a:r>
            <a:r>
              <a:rPr lang="en-US" dirty="0" err="1" smtClean="0"/>
              <a:t>ŷ</a:t>
            </a:r>
            <a:r>
              <a:rPr lang="en-US" dirty="0" smtClean="0"/>
              <a:t> = predicted weight and x = height and y = actual weights. y values near </a:t>
            </a:r>
            <a:r>
              <a:rPr lang="en-US" dirty="0" err="1"/>
              <a:t>ŷ</a:t>
            </a:r>
            <a:r>
              <a:rPr lang="en-US" dirty="0"/>
              <a:t> </a:t>
            </a:r>
            <a:r>
              <a:rPr lang="en-US" dirty="0" smtClean="0"/>
              <a:t>may be considered most probable</a:t>
            </a:r>
          </a:p>
          <a:p>
            <a:pPr lvl="2"/>
            <a:r>
              <a:rPr lang="en-US" dirty="0" smtClean="0"/>
              <a:t>Can fit this using regression</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5377485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pic>
        <p:nvPicPr>
          <p:cNvPr id="7" name="Content Placeholder 6"/>
          <p:cNvPicPr>
            <a:picLocks noChangeAspect="1"/>
          </p:cNvPicPr>
          <p:nvPr/>
        </p:nvPicPr>
        <p:blipFill rotWithShape="1">
          <a:blip r:embed="rId3"/>
          <a:srcRect l="-10202" r="-10202" b="63861"/>
          <a:stretch/>
        </p:blipFill>
        <p:spPr>
          <a:xfrm>
            <a:off x="3987618" y="4272456"/>
            <a:ext cx="6070569" cy="1363209"/>
          </a:xfrm>
          <a:prstGeom prst="rect">
            <a:avLst/>
          </a:prstGeom>
        </p:spPr>
      </p:pic>
      <p:pic>
        <p:nvPicPr>
          <p:cNvPr id="8" name="Picture 7"/>
          <p:cNvPicPr>
            <a:picLocks noChangeAspect="1"/>
          </p:cNvPicPr>
          <p:nvPr/>
        </p:nvPicPr>
        <p:blipFill rotWithShape="1">
          <a:blip r:embed="rId4"/>
          <a:srcRect b="64720"/>
          <a:stretch/>
        </p:blipFill>
        <p:spPr>
          <a:xfrm>
            <a:off x="0" y="4272456"/>
            <a:ext cx="5151901" cy="1363209"/>
          </a:xfrm>
          <a:prstGeom prst="rect">
            <a:avLst/>
          </a:prstGeom>
        </p:spPr>
      </p:pic>
    </p:spTree>
    <p:extLst>
      <p:ext uri="{BB962C8B-B14F-4D97-AF65-F5344CB8AC3E}">
        <p14:creationId xmlns:p14="http://schemas.microsoft.com/office/powerpoint/2010/main" val="346244441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a:xfrm>
            <a:off x="1128943" y="1726217"/>
            <a:ext cx="7048804" cy="4379976"/>
          </a:xfrm>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pPr lvl="1"/>
            <a:r>
              <a:rPr lang="en-US" dirty="0" smtClean="0"/>
              <a:t>Re-allocate credibility across parameter values (using Bayesian inference: solve for </a:t>
            </a:r>
            <a:r>
              <a:rPr lang="en-US" dirty="0" err="1"/>
              <a:t>θ</a:t>
            </a:r>
            <a:r>
              <a:rPr lang="en-US" dirty="0" smtClean="0"/>
              <a:t>)</a:t>
            </a:r>
          </a:p>
          <a:p>
            <a:pPr marL="228600" lvl="1" indent="0">
              <a:buNone/>
            </a:pPr>
            <a:r>
              <a:rPr lang="en-US" dirty="0" smtClean="0"/>
              <a:t>P(</a:t>
            </a:r>
            <a:r>
              <a:rPr lang="en-US" dirty="0" err="1" smtClean="0"/>
              <a:t>θ|D</a:t>
            </a:r>
            <a:r>
              <a:rPr lang="en-US" dirty="0" smtClean="0"/>
              <a:t>) = p(</a:t>
            </a:r>
            <a:r>
              <a:rPr lang="en-US" dirty="0" err="1" smtClean="0"/>
              <a:t>D|θ</a:t>
            </a:r>
            <a:r>
              <a:rPr lang="en-US" dirty="0" smtClean="0"/>
              <a:t>) p(</a:t>
            </a:r>
            <a:r>
              <a:rPr lang="en-US" dirty="0" err="1" smtClean="0"/>
              <a:t>θ</a:t>
            </a:r>
            <a:r>
              <a:rPr lang="en-US" dirty="0" smtClean="0"/>
              <a:t>) / p(D)</a:t>
            </a:r>
          </a:p>
          <a:p>
            <a:pPr marL="228600" lvl="1" indent="0">
              <a:buNone/>
            </a:pPr>
            <a:endParaRPr lang="en-US" dirty="0"/>
          </a:p>
          <a:p>
            <a:pPr marL="228600" lvl="1" indent="0">
              <a:buNone/>
            </a:pPr>
            <a:r>
              <a:rPr lang="en-US" dirty="0" smtClean="0"/>
              <a:t>Where p(D) = ∫</a:t>
            </a:r>
            <a:r>
              <a:rPr lang="en-US" dirty="0" err="1" smtClean="0"/>
              <a:t>d</a:t>
            </a:r>
            <a:r>
              <a:rPr lang="en-US" dirty="0" err="1"/>
              <a:t>θ</a:t>
            </a:r>
            <a:r>
              <a:rPr lang="en-US" baseline="30000" dirty="0" smtClean="0"/>
              <a:t>*</a:t>
            </a:r>
            <a:r>
              <a:rPr lang="en-US" dirty="0" smtClean="0"/>
              <a:t>p(</a:t>
            </a:r>
            <a:r>
              <a:rPr lang="en-US" dirty="0" err="1" smtClean="0"/>
              <a:t>D|θ</a:t>
            </a:r>
            <a:r>
              <a:rPr lang="en-US" baseline="30000" dirty="0" smtClean="0"/>
              <a:t>*</a:t>
            </a:r>
            <a:r>
              <a:rPr lang="en-US" dirty="0" smtClean="0"/>
              <a:t>)p(</a:t>
            </a:r>
            <a:r>
              <a:rPr lang="en-US" dirty="0" err="1" smtClean="0"/>
              <a:t>θ</a:t>
            </a:r>
            <a:r>
              <a:rPr lang="en-US" baseline="30000" dirty="0" smtClean="0"/>
              <a:t>*</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7" name="TextBox 6"/>
          <p:cNvSpPr txBox="1"/>
          <p:nvPr/>
        </p:nvSpPr>
        <p:spPr>
          <a:xfrm>
            <a:off x="1128943" y="5375060"/>
            <a:ext cx="4045135" cy="369332"/>
          </a:xfrm>
          <a:prstGeom prst="rect">
            <a:avLst/>
          </a:prstGeom>
          <a:noFill/>
        </p:spPr>
        <p:txBody>
          <a:bodyPr wrap="none" rtlCol="0">
            <a:spAutoFit/>
          </a:bodyPr>
          <a:lstStyle/>
          <a:p>
            <a:r>
              <a:rPr lang="en-US" dirty="0"/>
              <a:t>p</a:t>
            </a:r>
            <a:r>
              <a:rPr lang="en-US" dirty="0" smtClean="0"/>
              <a:t>osterior       likelihood    prior    evidence</a:t>
            </a:r>
            <a:endParaRPr lang="en-US" dirty="0"/>
          </a:p>
        </p:txBody>
      </p:sp>
      <p:sp>
        <p:nvSpPr>
          <p:cNvPr id="9" name="TextBox 8"/>
          <p:cNvSpPr txBox="1"/>
          <p:nvPr/>
        </p:nvSpPr>
        <p:spPr>
          <a:xfrm>
            <a:off x="5696426" y="5119565"/>
            <a:ext cx="2652251" cy="1200328"/>
          </a:xfrm>
          <a:prstGeom prst="rect">
            <a:avLst/>
          </a:prstGeom>
          <a:noFill/>
        </p:spPr>
        <p:txBody>
          <a:bodyPr wrap="square" rtlCol="0">
            <a:spAutoFit/>
          </a:bodyPr>
          <a:lstStyle/>
          <a:p>
            <a:pPr marL="0" lvl="1"/>
            <a:r>
              <a:rPr lang="en-US" sz="2400" dirty="0" smtClean="0"/>
              <a:t>In our example: </a:t>
            </a:r>
            <a:r>
              <a:rPr lang="en-US" sz="2400" dirty="0" err="1" smtClean="0"/>
              <a:t>θ</a:t>
            </a:r>
            <a:r>
              <a:rPr lang="en-US" sz="2400" dirty="0" smtClean="0"/>
              <a:t> includes β</a:t>
            </a:r>
            <a:r>
              <a:rPr lang="en-US" sz="2400" baseline="-25000" dirty="0" smtClean="0"/>
              <a:t>1</a:t>
            </a:r>
            <a:r>
              <a:rPr lang="en-US" sz="2400" dirty="0" smtClean="0"/>
              <a:t>β</a:t>
            </a:r>
            <a:r>
              <a:rPr lang="en-US" sz="2400" baseline="-25000" dirty="0" smtClean="0"/>
              <a:t>0</a:t>
            </a:r>
            <a:r>
              <a:rPr lang="en-US" sz="2400" dirty="0" smtClean="0"/>
              <a:t> and </a:t>
            </a:r>
            <a:r>
              <a:rPr lang="en-US" sz="2400" dirty="0" err="1" smtClean="0"/>
              <a:t>σ</a:t>
            </a:r>
            <a:endParaRPr lang="en-US" sz="2400" dirty="0"/>
          </a:p>
          <a:p>
            <a:r>
              <a:rPr lang="en-US" sz="2400" dirty="0" smtClean="0"/>
              <a:t> </a:t>
            </a:r>
            <a:endParaRPr lang="en-US" sz="2400" dirty="0"/>
          </a:p>
        </p:txBody>
      </p:sp>
    </p:spTree>
    <p:extLst>
      <p:ext uri="{BB962C8B-B14F-4D97-AF65-F5344CB8AC3E}">
        <p14:creationId xmlns:p14="http://schemas.microsoft.com/office/powerpoint/2010/main" val="34593291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pic>
        <p:nvPicPr>
          <p:cNvPr id="7" name="Content Placeholder 6"/>
          <p:cNvPicPr>
            <a:picLocks noGrp="1" noChangeAspect="1"/>
          </p:cNvPicPr>
          <p:nvPr>
            <p:ph idx="1"/>
          </p:nvPr>
        </p:nvPicPr>
        <p:blipFill>
          <a:blip r:embed="rId3"/>
          <a:srcRect l="-10202" r="-10202"/>
          <a:stretch>
            <a:fillRect/>
          </a:stretch>
        </p:blipFill>
        <p:spPr>
          <a:xfrm>
            <a:off x="3987618" y="2365608"/>
            <a:ext cx="6070569" cy="3772122"/>
          </a:xfrm>
        </p:spPr>
      </p:pic>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8" name="Picture 7"/>
          <p:cNvPicPr>
            <a:picLocks noChangeAspect="1"/>
          </p:cNvPicPr>
          <p:nvPr/>
        </p:nvPicPr>
        <p:blipFill>
          <a:blip r:embed="rId4"/>
          <a:stretch>
            <a:fillRect/>
          </a:stretch>
        </p:blipFill>
        <p:spPr>
          <a:xfrm>
            <a:off x="0" y="2365608"/>
            <a:ext cx="5151901" cy="3863926"/>
          </a:xfrm>
          <a:prstGeom prst="rect">
            <a:avLst/>
          </a:prstGeom>
        </p:spPr>
      </p:pic>
    </p:spTree>
    <p:extLst>
      <p:ext uri="{BB962C8B-B14F-4D97-AF65-F5344CB8AC3E}">
        <p14:creationId xmlns:p14="http://schemas.microsoft.com/office/powerpoint/2010/main" val="54369177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posterior distribution</a:t>
            </a:r>
            <a:endParaRPr lang="en-US" dirty="0"/>
          </a:p>
        </p:txBody>
      </p:sp>
      <p:sp>
        <p:nvSpPr>
          <p:cNvPr id="3" name="Content Placeholder 2"/>
          <p:cNvSpPr>
            <a:spLocks noGrp="1"/>
          </p:cNvSpPr>
          <p:nvPr>
            <p:ph idx="1"/>
          </p:nvPr>
        </p:nvSpPr>
        <p:spPr>
          <a:xfrm>
            <a:off x="1128943" y="1524657"/>
            <a:ext cx="7048804" cy="4379976"/>
          </a:xfrm>
        </p:spPr>
        <p:txBody>
          <a:bodyPr/>
          <a:lstStyle/>
          <a:p>
            <a:pPr marL="0" indent="0">
              <a:buNone/>
            </a:pPr>
            <a:r>
              <a:rPr lang="en-US" dirty="0" smtClean="0"/>
              <a:t>Estimate distribution of values for </a:t>
            </a:r>
            <a:r>
              <a:rPr lang="en-US" i="1" dirty="0" smtClean="0"/>
              <a:t>parameters </a:t>
            </a:r>
            <a:r>
              <a:rPr lang="en-US" dirty="0" smtClean="0"/>
              <a:t>consistent with the data</a:t>
            </a:r>
          </a:p>
          <a:p>
            <a:pPr marL="0" indent="0">
              <a:buNone/>
            </a:pPr>
            <a:r>
              <a:rPr lang="en-US" dirty="0" smtClean="0"/>
              <a:t>In our example, β</a:t>
            </a:r>
            <a:r>
              <a:rPr lang="en-US" baseline="-25000" dirty="0" smtClean="0"/>
              <a:t>1</a:t>
            </a:r>
            <a:r>
              <a:rPr lang="en-US" dirty="0"/>
              <a:t>, β</a:t>
            </a:r>
            <a:r>
              <a:rPr lang="en-US" baseline="-25000" dirty="0"/>
              <a:t>0</a:t>
            </a:r>
            <a:r>
              <a:rPr lang="en-US" dirty="0"/>
              <a:t> </a:t>
            </a:r>
            <a:r>
              <a:rPr lang="en-US" dirty="0" smtClean="0"/>
              <a:t/>
            </a:r>
            <a:br>
              <a:rPr lang="en-US" dirty="0" smtClean="0"/>
            </a:br>
            <a:r>
              <a:rPr lang="en-US" dirty="0" smtClean="0"/>
              <a:t>and </a:t>
            </a:r>
            <a:r>
              <a:rPr lang="en-US" dirty="0" err="1" smtClean="0"/>
              <a:t>σ</a:t>
            </a:r>
            <a:endParaRPr lang="en-US" dirty="0" smtClean="0"/>
          </a:p>
          <a:p>
            <a:pPr lvl="1"/>
            <a:r>
              <a:rPr lang="en-US" dirty="0" smtClean="0"/>
              <a:t>Most credible value for </a:t>
            </a:r>
            <a:br>
              <a:rPr lang="en-US" dirty="0" smtClean="0"/>
            </a:br>
            <a:r>
              <a:rPr lang="en-US" dirty="0" smtClean="0"/>
              <a:t>slope is maximum of </a:t>
            </a:r>
            <a:br>
              <a:rPr lang="en-US" dirty="0" smtClean="0"/>
            </a:br>
            <a:r>
              <a:rPr lang="en-US" dirty="0" smtClean="0"/>
              <a:t>distribution (4.1) </a:t>
            </a:r>
          </a:p>
          <a:p>
            <a:pPr lvl="1"/>
            <a:r>
              <a:rPr lang="en-US" dirty="0" smtClean="0"/>
              <a:t>Can calculate the</a:t>
            </a:r>
            <a:br>
              <a:rPr lang="en-US" dirty="0" smtClean="0"/>
            </a:br>
            <a:r>
              <a:rPr lang="en-US" dirty="0" smtClean="0"/>
              <a:t>‘high density interval’ (HDI) </a:t>
            </a:r>
            <a:br>
              <a:rPr lang="en-US" dirty="0" smtClean="0"/>
            </a:br>
            <a:r>
              <a:rPr lang="en-US" dirty="0" smtClean="0"/>
              <a:t>(95% of the distribution)</a:t>
            </a:r>
          </a:p>
          <a:p>
            <a:pPr marL="0" indent="0">
              <a:buNone/>
            </a:pPr>
            <a:endParaRPr lang="en-US" dirty="0" smtClean="0"/>
          </a:p>
          <a:p>
            <a:endParaRPr lang="en-US" dirty="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9050221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3216383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descr="IMG_0217.JPG"/>
          <p:cNvPicPr>
            <a:picLocks noChangeAspect="1"/>
          </p:cNvPicPr>
          <p:nvPr/>
        </p:nvPicPr>
        <p:blipFill rotWithShape="1">
          <a:blip r:embed="rId3">
            <a:extLst>
              <a:ext uri="{28A0092B-C50C-407E-A947-70E740481C1C}">
                <a14:useLocalDpi xmlns:a14="http://schemas.microsoft.com/office/drawing/2010/main" val="0"/>
              </a:ext>
            </a:extLst>
          </a:blip>
          <a:srcRect l="26894"/>
          <a:stretch/>
        </p:blipFill>
        <p:spPr>
          <a:xfrm rot="5400000">
            <a:off x="4240628" y="563524"/>
            <a:ext cx="3692373" cy="3788058"/>
          </a:xfrm>
          <a:prstGeom prst="rect">
            <a:avLst/>
          </a:prstGeom>
        </p:spPr>
      </p:pic>
    </p:spTree>
    <p:extLst>
      <p:ext uri="{BB962C8B-B14F-4D97-AF65-F5344CB8AC3E}">
        <p14:creationId xmlns:p14="http://schemas.microsoft.com/office/powerpoint/2010/main" val="4861821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28250760"/>
              </p:ext>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135945703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21644153"/>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0.99 * 0.001</a:t>
                      </a:r>
                    </a:p>
                  </a:txBody>
                  <a:tcPr/>
                </a:tc>
                <a:tc>
                  <a:txBody>
                    <a:bodyPr/>
                    <a:lstStyle/>
                    <a:p>
                      <a:r>
                        <a:rPr lang="en-US" dirty="0" smtClean="0"/>
                        <a:t>P(+|healthy)(p(healthy)</a:t>
                      </a:r>
                      <a:r>
                        <a:rPr lang="en-US" baseline="0" dirty="0" smtClean="0"/>
                        <a:t>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0.99) * .001</a:t>
                      </a:r>
                      <a:endParaRPr lang="en-US" dirty="0" smtClean="0"/>
                    </a:p>
                  </a:txBody>
                  <a:tcPr/>
                </a:tc>
                <a:tc>
                  <a:txBody>
                    <a:bodyPr/>
                    <a:lstStyle/>
                    <a:p>
                      <a:r>
                        <a:rPr lang="en-US" dirty="0" smtClean="0"/>
                        <a:t>P(-|healthy)p(healthy) = (1 -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425357501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07339" cy="990107"/>
          </a:xfrm>
        </p:spPr>
        <p:txBody>
          <a:bodyPr/>
          <a:lstStyle/>
          <a:p>
            <a:r>
              <a:rPr lang="en-US" dirty="0" smtClean="0"/>
              <a:t>Reconsidering what we know about disease: The impact of priors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30609131"/>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0.99 * 0.001</a:t>
                      </a:r>
                    </a:p>
                  </a:txBody>
                  <a:tcPr/>
                </a:tc>
                <a:tc>
                  <a:txBody>
                    <a:bodyPr/>
                    <a:lstStyle/>
                    <a:p>
                      <a:r>
                        <a:rPr lang="en-US" dirty="0" smtClean="0"/>
                        <a:t>P(+|healthy)(p(healthy)</a:t>
                      </a:r>
                      <a:r>
                        <a:rPr lang="en-US" baseline="0" dirty="0" smtClean="0"/>
                        <a:t>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0.99) * .001</a:t>
                      </a:r>
                      <a:endParaRPr lang="en-US" dirty="0" smtClean="0"/>
                    </a:p>
                  </a:txBody>
                  <a:tcPr/>
                </a:tc>
                <a:tc>
                  <a:txBody>
                    <a:bodyPr/>
                    <a:lstStyle/>
                    <a:p>
                      <a:r>
                        <a:rPr lang="en-US" dirty="0" smtClean="0"/>
                        <a:t>P(-|healthy)p(healthy) = (1 -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3" name="TextBox 2"/>
          <p:cNvSpPr txBox="1"/>
          <p:nvPr/>
        </p:nvSpPr>
        <p:spPr>
          <a:xfrm>
            <a:off x="725674" y="5643615"/>
            <a:ext cx="6647298" cy="369332"/>
          </a:xfrm>
          <a:prstGeom prst="rect">
            <a:avLst/>
          </a:prstGeom>
          <a:noFill/>
        </p:spPr>
        <p:txBody>
          <a:bodyPr wrap="none" rtlCol="0">
            <a:spAutoFit/>
          </a:bodyPr>
          <a:lstStyle/>
          <a:p>
            <a:r>
              <a:rPr lang="en-US" dirty="0" smtClean="0"/>
              <a:t>P(</a:t>
            </a:r>
            <a:r>
              <a:rPr lang="en-US" dirty="0" err="1" smtClean="0"/>
              <a:t>θ</a:t>
            </a:r>
            <a:r>
              <a:rPr lang="en-US" dirty="0" smtClean="0"/>
              <a:t>=sick|+) =                                         =                                              = .019</a:t>
            </a:r>
            <a:endParaRPr lang="en-US" dirty="0"/>
          </a:p>
        </p:txBody>
      </p:sp>
      <p:sp>
        <p:nvSpPr>
          <p:cNvPr id="10" name="TextBox 9"/>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1" name="Rectangle 10"/>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3" name="Straight Connector 12"/>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28222" y="5266333"/>
            <a:ext cx="1001145" cy="369332"/>
          </a:xfrm>
          <a:prstGeom prst="rect">
            <a:avLst/>
          </a:prstGeom>
          <a:noFill/>
        </p:spPr>
        <p:txBody>
          <a:bodyPr wrap="none" rtlCol="0">
            <a:spAutoFit/>
          </a:bodyPr>
          <a:lstStyle/>
          <a:p>
            <a:r>
              <a:rPr lang="en-US" dirty="0" smtClean="0"/>
              <a:t>.99*.001</a:t>
            </a:r>
            <a:endParaRPr lang="en-US" dirty="0"/>
          </a:p>
        </p:txBody>
      </p:sp>
      <p:sp>
        <p:nvSpPr>
          <p:cNvPr id="17" name="Rectangle 16"/>
          <p:cNvSpPr/>
          <p:nvPr/>
        </p:nvSpPr>
        <p:spPr>
          <a:xfrm>
            <a:off x="4214383" y="5831423"/>
            <a:ext cx="2364612" cy="369332"/>
          </a:xfrm>
          <a:prstGeom prst="rect">
            <a:avLst/>
          </a:prstGeom>
        </p:spPr>
        <p:txBody>
          <a:bodyPr wrap="none">
            <a:spAutoFit/>
          </a:bodyPr>
          <a:lstStyle/>
          <a:p>
            <a:r>
              <a:rPr lang="en-US" dirty="0" smtClean="0"/>
              <a:t>.99*.001 + .05*(1-.001)</a:t>
            </a:r>
            <a:endParaRPr lang="en-US" dirty="0"/>
          </a:p>
        </p:txBody>
      </p:sp>
      <p:cxnSp>
        <p:nvCxnSpPr>
          <p:cNvPr id="18" name="Straight Connector 17"/>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3109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priors</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300209822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a:t>
            </a:r>
            <a:r>
              <a:rPr lang="en-US" dirty="0" err="1"/>
              <a:t>θ</a:t>
            </a:r>
            <a:r>
              <a:rPr lang="en-US" dirty="0" smtClean="0"/>
              <a:t> </a:t>
            </a:r>
            <a:endParaRPr lang="en-US" dirty="0"/>
          </a:p>
        </p:txBody>
      </p:sp>
      <p:sp>
        <p:nvSpPr>
          <p:cNvPr id="3" name="Content Placeholder 2"/>
          <p:cNvSpPr>
            <a:spLocks noGrp="1"/>
          </p:cNvSpPr>
          <p:nvPr>
            <p:ph idx="1"/>
          </p:nvPr>
        </p:nvSpPr>
        <p:spPr/>
        <p:txBody>
          <a:bodyPr/>
          <a:lstStyle/>
          <a:p>
            <a:r>
              <a:rPr lang="en-US" dirty="0" smtClean="0"/>
              <a:t>Numerical approximation (sum over many discrete representative values instead of interval)</a:t>
            </a:r>
          </a:p>
          <a:p>
            <a:r>
              <a:rPr lang="en-US" dirty="0" smtClean="0"/>
              <a:t>Randomly sampling a large number of representative combinations of parameter values from the posterior distribution (Markov chain Monte Carlo methods)</a:t>
            </a:r>
          </a:p>
          <a:p>
            <a:r>
              <a:rPr lang="en-US" dirty="0" smtClean="0"/>
              <a:t>Regression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51324193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625991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7513620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23401263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198344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340377111"/>
              </p:ext>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35472"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876879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ext uri="{D42A27DB-BD31-4B8C-83A1-F6EECF244321}">
                <p14:modId xmlns:p14="http://schemas.microsoft.com/office/powerpoint/2010/main" val="639171047"/>
              </p:ext>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136496"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054551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ext uri="{D42A27DB-BD31-4B8C-83A1-F6EECF244321}">
                <p14:modId xmlns:p14="http://schemas.microsoft.com/office/powerpoint/2010/main" val="487247350"/>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7520"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72090554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ext uri="{D42A27DB-BD31-4B8C-83A1-F6EECF244321}">
                <p14:modId xmlns:p14="http://schemas.microsoft.com/office/powerpoint/2010/main" val="1140047982"/>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8544"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7716640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ext uri="{D42A27DB-BD31-4B8C-83A1-F6EECF244321}">
                <p14:modId xmlns:p14="http://schemas.microsoft.com/office/powerpoint/2010/main" val="401086769"/>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9863"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639527053"/>
              </p:ext>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139864"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15840051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‘Prior’: </a:t>
            </a:r>
            <a:br>
              <a:rPr lang="en-US" dirty="0" smtClean="0"/>
            </a:br>
            <a:r>
              <a:rPr lang="en-US" dirty="0" smtClean="0"/>
              <a:t>Before the </a:t>
            </a:r>
          </a:p>
          <a:p>
            <a:r>
              <a:rPr lang="en-US" dirty="0" smtClean="0"/>
              <a:t>experiment</a:t>
            </a:r>
            <a:endParaRPr lang="en-US" dirty="0"/>
          </a:p>
        </p:txBody>
      </p:sp>
    </p:spTree>
    <p:extLst>
      <p:ext uri="{BB962C8B-B14F-4D97-AF65-F5344CB8AC3E}">
        <p14:creationId xmlns:p14="http://schemas.microsoft.com/office/powerpoint/2010/main" val="38884857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ext uri="{D42A27DB-BD31-4B8C-83A1-F6EECF244321}">
                <p14:modId xmlns:p14="http://schemas.microsoft.com/office/powerpoint/2010/main" val="2779867461"/>
              </p:ext>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140592"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58897363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ext uri="{D42A27DB-BD31-4B8C-83A1-F6EECF244321}">
                <p14:modId xmlns:p14="http://schemas.microsoft.com/office/powerpoint/2010/main" val="4184386854"/>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1616"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44018295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ext uri="{D42A27DB-BD31-4B8C-83A1-F6EECF244321}">
                <p14:modId xmlns:p14="http://schemas.microsoft.com/office/powerpoint/2010/main" val="1329514949"/>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2937"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ext uri="{D42A27DB-BD31-4B8C-83A1-F6EECF244321}">
                <p14:modId xmlns:p14="http://schemas.microsoft.com/office/powerpoint/2010/main" val="1540048163"/>
              </p:ext>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142938"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6940670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29148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25247020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244274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ext uri="{D42A27DB-BD31-4B8C-83A1-F6EECF244321}">
                <p14:modId xmlns:p14="http://schemas.microsoft.com/office/powerpoint/2010/main" val="616136341"/>
              </p:ext>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34771936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3959"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3960"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212769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4983"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4984"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5529714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6007"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ext uri="{D42A27DB-BD31-4B8C-83A1-F6EECF244321}">
                <p14:modId xmlns:p14="http://schemas.microsoft.com/office/powerpoint/2010/main" val="1322173612"/>
              </p:ext>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146008"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23764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98333542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763961349"/>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418688589"/>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6736"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79811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333806728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211656474"/>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8055"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3720241726"/>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8056"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8721152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148603663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820838902"/>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9079"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2422533032"/>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9080"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1054162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Coefficient of Determination</a:t>
            </a:r>
            <a:endParaRPr lang="en-US" sz="4000" dirty="0"/>
          </a:p>
        </p:txBody>
      </p:sp>
      <p:sp>
        <p:nvSpPr>
          <p:cNvPr id="2" name="Content Placeholder 1"/>
          <p:cNvSpPr>
            <a:spLocks noGrp="1"/>
          </p:cNvSpPr>
          <p:nvPr>
            <p:ph idx="1"/>
          </p:nvPr>
        </p:nvSpPr>
        <p:spPr/>
        <p:txBody>
          <a:bodyPr/>
          <a:lstStyle/>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9" name="Object 4"/>
          <p:cNvGraphicFramePr>
            <a:graphicFrameLocks noChangeAspect="1"/>
          </p:cNvGraphicFramePr>
          <p:nvPr>
            <p:extLst>
              <p:ext uri="{D42A27DB-BD31-4B8C-83A1-F6EECF244321}">
                <p14:modId xmlns:p14="http://schemas.microsoft.com/office/powerpoint/2010/main" val="1358996772"/>
              </p:ext>
            </p:extLst>
          </p:nvPr>
        </p:nvGraphicFramePr>
        <p:xfrm>
          <a:off x="1088989" y="2005743"/>
          <a:ext cx="2256189" cy="1194514"/>
        </p:xfrm>
        <a:graphic>
          <a:graphicData uri="http://schemas.openxmlformats.org/presentationml/2006/ole">
            <mc:AlternateContent xmlns:mc="http://schemas.openxmlformats.org/markup-compatibility/2006">
              <mc:Choice xmlns:v="urn:schemas-microsoft-com:vml" Requires="v">
                <p:oleObj spid="_x0000_s1268" name="Equation" r:id="rId4" imgW="1003300" imgH="533400" progId="Equation.3">
                  <p:embed/>
                </p:oleObj>
              </mc:Choice>
              <mc:Fallback>
                <p:oleObj name="Equation" r:id="rId4" imgW="1003300" imgH="533400" progId="Equation.3">
                  <p:embed/>
                  <p:pic>
                    <p:nvPicPr>
                      <p:cNvPr id="0" name=""/>
                      <p:cNvPicPr>
                        <a:picLocks noChangeAspect="1" noChangeArrowheads="1"/>
                      </p:cNvPicPr>
                      <p:nvPr/>
                    </p:nvPicPr>
                    <p:blipFill>
                      <a:blip r:embed="rId5"/>
                      <a:srcRect/>
                      <a:stretch>
                        <a:fillRect/>
                      </a:stretch>
                    </p:blipFill>
                    <p:spPr bwMode="auto">
                      <a:xfrm>
                        <a:off x="1088989" y="2005743"/>
                        <a:ext cx="2256189" cy="1194514"/>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799748171"/>
              </p:ext>
            </p:extLst>
          </p:nvPr>
        </p:nvGraphicFramePr>
        <p:xfrm>
          <a:off x="6168469" y="2409750"/>
          <a:ext cx="2294930" cy="605833"/>
        </p:xfrm>
        <a:graphic>
          <a:graphicData uri="http://schemas.openxmlformats.org/presentationml/2006/ole">
            <mc:AlternateContent xmlns:mc="http://schemas.openxmlformats.org/markup-compatibility/2006">
              <mc:Choice xmlns:v="urn:schemas-microsoft-com:vml" Requires="v">
                <p:oleObj spid="_x0000_s1269" name="Equation" r:id="rId6" imgW="1054100" imgH="279400" progId="Equation.3">
                  <p:embed/>
                </p:oleObj>
              </mc:Choice>
              <mc:Fallback>
                <p:oleObj name="Equation" r:id="rId6" imgW="1054100" imgH="279400" progId="Equation.3">
                  <p:embed/>
                  <p:pic>
                    <p:nvPicPr>
                      <p:cNvPr id="0" name=""/>
                      <p:cNvPicPr>
                        <a:picLocks noChangeAspect="1" noChangeArrowheads="1"/>
                      </p:cNvPicPr>
                      <p:nvPr/>
                    </p:nvPicPr>
                    <p:blipFill>
                      <a:blip r:embed="rId7"/>
                      <a:srcRect/>
                      <a:stretch>
                        <a:fillRect/>
                      </a:stretch>
                    </p:blipFill>
                    <p:spPr bwMode="auto">
                      <a:xfrm>
                        <a:off x="6168469" y="2409750"/>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121304107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233436019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383182768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204352"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204353"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15905007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7618018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05654"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1413992927"/>
              </p:ext>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205655"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ext uri="{D42A27DB-BD31-4B8C-83A1-F6EECF244321}">
                <p14:modId xmlns:p14="http://schemas.microsoft.com/office/powerpoint/2010/main" val="1446389737"/>
              </p:ext>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205656"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022226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42801842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289216"/>
            <a:ext cx="305057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Hypothesis more plausible</a:t>
            </a:r>
            <a:br>
              <a:rPr lang="en-US" dirty="0" smtClean="0"/>
            </a:br>
            <a:r>
              <a:rPr lang="en-US" dirty="0" smtClean="0"/>
              <a:t>than it should be (Type I Error)</a:t>
            </a:r>
            <a:endParaRPr lang="en-US" dirty="0"/>
          </a:p>
        </p:txBody>
      </p:sp>
    </p:spTree>
    <p:extLst>
      <p:ext uri="{BB962C8B-B14F-4D97-AF65-F5344CB8AC3E}">
        <p14:creationId xmlns:p14="http://schemas.microsoft.com/office/powerpoint/2010/main" val="87733232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146911120"/>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206666"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ext uri="{D42A27DB-BD31-4B8C-83A1-F6EECF244321}">
                <p14:modId xmlns:p14="http://schemas.microsoft.com/office/powerpoint/2010/main" val="4258127580"/>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206667"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13280314"/>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206668"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117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1075122897"/>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7468"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ext uri="{D42A27DB-BD31-4B8C-83A1-F6EECF244321}">
                <p14:modId xmlns:p14="http://schemas.microsoft.com/office/powerpoint/2010/main" val="3637835880"/>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75711845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7469"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7470"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423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66002444"/>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8492"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541584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8493"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184953269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8494"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34468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55809449"/>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9516"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59201791"/>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9517"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260638318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9518"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836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360503668"/>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55518"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257583553"/>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55519"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384343257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55520"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638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2736110167"/>
              </p:ext>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156542"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07911549"/>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156543"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300739864"/>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156544"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331026390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246928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20735889"/>
              </p:ext>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202588"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232460588"/>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202589"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740039259"/>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202590"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2895464384"/>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420202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45047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851660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86433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11" name="TextBox 10"/>
          <p:cNvSpPr txBox="1"/>
          <p:nvPr/>
        </p:nvSpPr>
        <p:spPr>
          <a:xfrm>
            <a:off x="3100410" y="3812966"/>
            <a:ext cx="35146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Alternatively, a small sample </a:t>
            </a:r>
            <a:br>
              <a:rPr lang="en-US" dirty="0" smtClean="0"/>
            </a:br>
            <a:r>
              <a:rPr lang="en-US" dirty="0" smtClean="0"/>
              <a:t>may cause a Type II error (failure to </a:t>
            </a:r>
            <a:br>
              <a:rPr lang="en-US" dirty="0" smtClean="0"/>
            </a:br>
            <a:r>
              <a:rPr lang="en-US" dirty="0" smtClean="0"/>
              <a:t>detect a true difference) due to </a:t>
            </a:r>
            <a:br>
              <a:rPr lang="en-US" dirty="0" smtClean="0"/>
            </a:br>
            <a:r>
              <a:rPr lang="en-US" dirty="0" smtClean="0"/>
              <a:t>random sampling bias</a:t>
            </a:r>
            <a:endParaRPr lang="en-US" dirty="0"/>
          </a:p>
        </p:txBody>
      </p:sp>
    </p:spTree>
    <p:extLst>
      <p:ext uri="{BB962C8B-B14F-4D97-AF65-F5344CB8AC3E}">
        <p14:creationId xmlns:p14="http://schemas.microsoft.com/office/powerpoint/2010/main" val="401476887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4473672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97887044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90301749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70391400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5901583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95</a:t>
            </a:fld>
            <a:endParaRPr lang="en-US" dirty="0"/>
          </a:p>
        </p:txBody>
      </p:sp>
    </p:spTree>
    <p:extLst>
      <p:ext uri="{BB962C8B-B14F-4D97-AF65-F5344CB8AC3E}">
        <p14:creationId xmlns:p14="http://schemas.microsoft.com/office/powerpoint/2010/main" val="14961656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20479</TotalTime>
  <Words>5207</Words>
  <Application>Microsoft Macintosh PowerPoint</Application>
  <PresentationFormat>On-screen Show (4:3)</PresentationFormat>
  <Paragraphs>1120</Paragraphs>
  <Slides>95</Slides>
  <Notes>48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95</vt:i4>
      </vt:variant>
    </vt:vector>
  </HeadingPairs>
  <TitlesOfParts>
    <vt:vector size="98" baseType="lpstr">
      <vt:lpstr>Office Theme</vt:lpstr>
      <vt:lpstr>Equation</vt:lpstr>
      <vt:lpstr>Chart</vt:lpstr>
      <vt:lpstr>Discussion from last class</vt:lpstr>
      <vt:lpstr>PowerPoint Presentation</vt:lpstr>
      <vt:lpstr>Bayesian Vs Statistical Approaches</vt:lpstr>
      <vt:lpstr>Common Statistical Tests: T-Test</vt:lpstr>
      <vt:lpstr>Importance of priors</vt:lpstr>
      <vt:lpstr>Plausibility of the hypothesis (inference)</vt:lpstr>
      <vt:lpstr>‘Statistical significance’</vt:lpstr>
      <vt:lpstr>Actual implications of the p-value</vt:lpstr>
      <vt:lpstr>Actual implications of the p-value</vt:lpstr>
      <vt:lpstr>Flaws with p values</vt:lpstr>
      <vt:lpstr>Further flaws</vt:lpstr>
      <vt:lpstr>Potential Errors</vt:lpstr>
      <vt:lpstr>Could our Estimate Be Wrong? </vt:lpstr>
      <vt:lpstr>Could our Estimate Be Wrong? </vt:lpstr>
      <vt:lpstr>Type II errors (failure to detect difference) also caused by small effect size</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Types of errors</vt:lpstr>
      <vt:lpstr>Beyond Binary Hypothesis Testing</vt:lpstr>
      <vt:lpstr>Four relations</vt:lpstr>
      <vt:lpstr>Caveats</vt:lpstr>
      <vt:lpstr>Example: infant mortality</vt:lpstr>
      <vt:lpstr>Graphical model</vt:lpstr>
      <vt:lpstr>Graphical Model Example</vt:lpstr>
      <vt:lpstr>Application: Causes and effects of poverty</vt:lpstr>
      <vt:lpstr>Graphical models and explanation</vt:lpstr>
      <vt:lpstr>Example things to beware of </vt:lpstr>
      <vt:lpstr>Summary</vt:lpstr>
      <vt:lpstr>Summary</vt:lpstr>
      <vt:lpstr>Summary</vt:lpstr>
      <vt:lpstr>Summary</vt:lpstr>
      <vt:lpstr>Assessing Causality </vt:lpstr>
      <vt:lpstr>Great book ,wrong language</vt:lpstr>
      <vt:lpstr>Basic steps</vt:lpstr>
      <vt:lpstr>Basic steps</vt:lpstr>
      <vt:lpstr>Basic steps</vt:lpstr>
      <vt:lpstr>Basic steps</vt:lpstr>
      <vt:lpstr>Priors</vt:lpstr>
      <vt:lpstr>Creating the posterior distribution</vt:lpstr>
      <vt:lpstr>Basic steps</vt:lpstr>
      <vt:lpstr>Basic steps</vt:lpstr>
      <vt:lpstr>Reconsidering what we know about disease</vt:lpstr>
      <vt:lpstr>Reconsidering what we know about disease</vt:lpstr>
      <vt:lpstr>Reconsidering what we know about disease: The impact of priors</vt:lpstr>
      <vt:lpstr>Solving for θ </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Coefficient of Determination</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635</cp:revision>
  <cp:lastPrinted>2014-02-18T19:49:30Z</cp:lastPrinted>
  <dcterms:created xsi:type="dcterms:W3CDTF">2013-10-07T16:54:34Z</dcterms:created>
  <dcterms:modified xsi:type="dcterms:W3CDTF">2016-03-22T19:44:16Z</dcterms:modified>
</cp:coreProperties>
</file>